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36"/>
  </p:notesMasterIdLst>
  <p:sldIdLst>
    <p:sldId id="256" r:id="rId6"/>
    <p:sldId id="257" r:id="rId7"/>
    <p:sldId id="258" r:id="rId8"/>
    <p:sldId id="261" r:id="rId9"/>
    <p:sldId id="262" r:id="rId10"/>
    <p:sldId id="263" r:id="rId11"/>
    <p:sldId id="265" r:id="rId12"/>
    <p:sldId id="267" r:id="rId13"/>
    <p:sldId id="268" r:id="rId14"/>
    <p:sldId id="269" r:id="rId15"/>
    <p:sldId id="270" r:id="rId16"/>
    <p:sldId id="271" r:id="rId17"/>
    <p:sldId id="266" r:id="rId18"/>
    <p:sldId id="272" r:id="rId19"/>
    <p:sldId id="273" r:id="rId20"/>
    <p:sldId id="276" r:id="rId21"/>
    <p:sldId id="280" r:id="rId22"/>
    <p:sldId id="277" r:id="rId23"/>
    <p:sldId id="278" r:id="rId24"/>
    <p:sldId id="279" r:id="rId25"/>
    <p:sldId id="274" r:id="rId26"/>
    <p:sldId id="275" r:id="rId27"/>
    <p:sldId id="281" r:id="rId28"/>
    <p:sldId id="282" r:id="rId29"/>
    <p:sldId id="283" r:id="rId30"/>
    <p:sldId id="284" r:id="rId31"/>
    <p:sldId id="285" r:id="rId32"/>
    <p:sldId id="286" r:id="rId33"/>
    <p:sldId id="259" r:id="rId34"/>
    <p:sldId id="260" r:id="rId35"/>
  </p:sldIdLst>
  <p:sldSz cx="9902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3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0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08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09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10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EF52FAC1-0289-47D3-BB93-032425F5619A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ensemble.AdaBoostClassifier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cikit-learn.org/stable/modules/generated/sklearn.ensemble.AdaBoostRegressor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240" y="1143000"/>
            <a:ext cx="4457520" cy="3085920"/>
          </a:xfrm>
          <a:prstGeom prst="rect">
            <a:avLst/>
          </a:prstGeom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Note:</a:t>
            </a:r>
          </a:p>
        </p:txBody>
      </p:sp>
      <p:sp>
        <p:nvSpPr>
          <p:cNvPr id="2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1675EBFF-B459-47D5-91E5-1BE85662ECAC}" type="slidenum">
              <a:rPr lang="en-US" sz="12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Note:</a:t>
            </a:r>
          </a:p>
        </p:txBody>
      </p:sp>
      <p:sp>
        <p:nvSpPr>
          <p:cNvPr id="22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7F06C1B-AB0F-463B-896E-D259CF53E820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Note: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More information can be found at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+Classifier: </a:t>
            </a:r>
            <a:r>
              <a:rPr lang="en-US" sz="2000" b="0" u="sng" strike="noStrike" spc="-1">
                <a:solidFill>
                  <a:srgbClr val="000000"/>
                </a:solidFill>
                <a:uFillTx/>
                <a:latin typeface="Arial"/>
                <a:hlinkClick r:id="rId3"/>
              </a:rPr>
              <a:t>https://scikit-learn.org/stable/modules/generated/sklearn.ensemble.AdaBoostClassifier.html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+Regressor: </a:t>
            </a:r>
            <a:r>
              <a:rPr lang="en-US" sz="2000" b="0" u="sng" strike="noStrike" spc="-1">
                <a:solidFill>
                  <a:srgbClr val="000000"/>
                </a:solidFill>
                <a:uFillTx/>
                <a:latin typeface="Arial"/>
                <a:hlinkClick r:id="rId4"/>
              </a:rPr>
              <a:t>https://scikit-learn.org/stable/modules/generated/sklearn.ensemble.AdaBoostRegressor.html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2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EFF3BC3-D6EA-4008-9FB8-FDC90AA66CF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0856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52176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50856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52176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216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50856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52176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50856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52176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216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50856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52176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50856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52176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216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350856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52176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350856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652176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216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216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350856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52176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350856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652176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E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14"/>
          <a:stretch/>
        </p:blipFill>
        <p:spPr>
          <a:xfrm>
            <a:off x="7929000" y="246960"/>
            <a:ext cx="1598760" cy="523800"/>
          </a:xfrm>
          <a:prstGeom prst="rect">
            <a:avLst/>
          </a:prstGeom>
          <a:ln>
            <a:noFill/>
          </a:ln>
        </p:spPr>
      </p:pic>
      <p:sp>
        <p:nvSpPr>
          <p:cNvPr id="5" name="CustomShape 1"/>
          <p:cNvSpPr/>
          <p:nvPr/>
        </p:nvSpPr>
        <p:spPr>
          <a:xfrm>
            <a:off x="496080" y="403920"/>
            <a:ext cx="1360440" cy="209880"/>
          </a:xfrm>
          <a:custGeom>
            <a:avLst/>
            <a:gdLst/>
            <a:ahLst/>
            <a:cxnLst/>
            <a:rect l="l" t="t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0"/>
            <a:ext cx="9902520" cy="2070000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Line 2"/>
          <p:cNvSpPr/>
          <p:nvPr/>
        </p:nvSpPr>
        <p:spPr>
          <a:xfrm>
            <a:off x="569520" y="6209280"/>
            <a:ext cx="87742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3"/>
          <p:cNvSpPr/>
          <p:nvPr/>
        </p:nvSpPr>
        <p:spPr>
          <a:xfrm>
            <a:off x="572760" y="6355440"/>
            <a:ext cx="2888280" cy="1983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808080"/>
                </a:solidFill>
                <a:latin typeface="Samsung Sharp Sans Bold"/>
                <a:ea typeface="Samsung Sharp Sans Bold"/>
              </a:rPr>
              <a:t>Samsung Innovation Campus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43" name="CustomShape 4"/>
          <p:cNvSpPr/>
          <p:nvPr/>
        </p:nvSpPr>
        <p:spPr>
          <a:xfrm>
            <a:off x="6353640" y="6348240"/>
            <a:ext cx="2581560" cy="16812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1100" b="0" strike="noStrike" spc="-1">
                <a:solidFill>
                  <a:srgbClr val="808080"/>
                </a:solidFill>
                <a:latin typeface="SamsungOne 400"/>
                <a:ea typeface="SamsungOne 400"/>
              </a:rPr>
              <a:t>Chapter 6. Machine Learning – Part II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44" name="CustomShape 5"/>
          <p:cNvSpPr/>
          <p:nvPr/>
        </p:nvSpPr>
        <p:spPr>
          <a:xfrm>
            <a:off x="8805960" y="6265440"/>
            <a:ext cx="537840" cy="3340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F8774110-93BE-4CA0-9D0E-CC6F0E2158D9}" type="slidenum">
              <a:rPr lang="en-US" sz="1100" b="0" strike="noStrike" spc="-1">
                <a:solidFill>
                  <a:srgbClr val="FFFFFF"/>
                </a:solidFill>
                <a:latin typeface="Calibri"/>
                <a:ea typeface="SamsungOne 300"/>
              </a:rPr>
              <a:t>‹#›</a:t>
            </a:fld>
            <a:r>
              <a:rPr lang="en-US" sz="1100" b="0" strike="noStrike" spc="-1">
                <a:solidFill>
                  <a:srgbClr val="808080"/>
                </a:solidFill>
                <a:latin typeface="SamsungOne 400"/>
                <a:ea typeface="SamsungOne 400"/>
              </a:rPr>
              <a:t>/98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0" y="0"/>
            <a:ext cx="9902520" cy="1197000"/>
          </a:xfrm>
          <a:prstGeom prst="rect">
            <a:avLst/>
          </a:prstGeom>
          <a:solidFill>
            <a:srgbClr val="193EB0"/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2"/>
          <p:cNvSpPr/>
          <p:nvPr/>
        </p:nvSpPr>
        <p:spPr>
          <a:xfrm>
            <a:off x="6353640" y="6348240"/>
            <a:ext cx="2581560" cy="16812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1100" b="0" strike="noStrike" spc="-1">
                <a:solidFill>
                  <a:srgbClr val="808080"/>
                </a:solidFill>
                <a:latin typeface="SamsungOne 400"/>
                <a:ea typeface="SamsungOne 400"/>
              </a:rPr>
              <a:t>Chapter 6. Machine Learning – Part II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8805960" y="6265440"/>
            <a:ext cx="537840" cy="3340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23E13454-F42B-45FC-A926-85239F4E81E2}" type="slidenum">
              <a:rPr lang="en-US" sz="1100" b="0" strike="noStrike" spc="-1">
                <a:solidFill>
                  <a:srgbClr val="FFFFFF"/>
                </a:solidFill>
                <a:latin typeface="Calibri"/>
                <a:ea typeface="SamsungOne 300"/>
              </a:rPr>
              <a:t>‹#›</a:t>
            </a:fld>
            <a:r>
              <a:rPr lang="en-US" sz="1100" b="0" strike="noStrike" spc="-1">
                <a:solidFill>
                  <a:srgbClr val="808080"/>
                </a:solidFill>
                <a:latin typeface="SamsungOne 400"/>
                <a:ea typeface="SamsungOne 400"/>
              </a:rPr>
              <a:t>/98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86" name="Line 4"/>
          <p:cNvSpPr/>
          <p:nvPr/>
        </p:nvSpPr>
        <p:spPr>
          <a:xfrm>
            <a:off x="569520" y="6209280"/>
            <a:ext cx="87742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5"/>
          <p:cNvSpPr/>
          <p:nvPr/>
        </p:nvSpPr>
        <p:spPr>
          <a:xfrm>
            <a:off x="572760" y="6355440"/>
            <a:ext cx="2888280" cy="1983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808080"/>
                </a:solidFill>
                <a:latin typeface="Samsung Sharp Sans Bold"/>
                <a:ea typeface="Samsung Sharp Sans Bold"/>
              </a:rPr>
              <a:t>Samsung Innovation Campus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E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592920" y="5631120"/>
            <a:ext cx="9309600" cy="87552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FFFFFF"/>
                </a:solidFill>
                <a:latin typeface="SamsungOne 400C"/>
                <a:ea typeface="SamsungOne 400"/>
              </a:rPr>
              <a:t>ⓒ</a:t>
            </a:r>
            <a:r>
              <a:rPr lang="en-US" sz="1000" b="0" strike="noStrike" spc="-1">
                <a:solidFill>
                  <a:srgbClr val="FFFFFF"/>
                </a:solidFill>
                <a:latin typeface="SamsungOne 400C"/>
                <a:ea typeface="SamsungOne 400C"/>
              </a:rPr>
              <a:t>2020 SAMSUNG. All rights reserved.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1000" b="0" strike="noStrike" spc="-1">
                <a:solidFill>
                  <a:srgbClr val="FFFFFF"/>
                </a:solidFill>
                <a:latin typeface="SamsungOne 400C"/>
                <a:ea typeface="SamsungOne 400C"/>
              </a:rPr>
              <a:t>Samsung Electronics Corporate Citizenship Office holds the copyright of book.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-US" sz="1000" b="0" strike="noStrike" spc="-1">
                <a:solidFill>
                  <a:srgbClr val="FFFFFF"/>
                </a:solidFill>
                <a:latin typeface="SamsungOne 400C"/>
                <a:ea typeface="SamsungOne 400C"/>
              </a:rPr>
              <a:t>This book is a literary property protected by copyright law so reprint and reproduction without permission are prohibited. 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FFFFFF"/>
                </a:solidFill>
                <a:latin typeface="SamsungOne 400C"/>
                <a:ea typeface="SamsungOne 400C"/>
              </a:rPr>
              <a:t>To use this book other than the curriculum of Samsung innovation Campus or to use the entire or part of this book, you must receive written consent from copyright holder.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8066520" y="403920"/>
            <a:ext cx="1360440" cy="209880"/>
          </a:xfrm>
          <a:custGeom>
            <a:avLst/>
            <a:gdLst/>
            <a:ahLst/>
            <a:cxnLst/>
            <a:rect l="l" t="t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6" name="그림 3"/>
          <p:cNvPicPr/>
          <p:nvPr/>
        </p:nvPicPr>
        <p:blipFill>
          <a:blip r:embed="rId14"/>
          <a:stretch/>
        </p:blipFill>
        <p:spPr>
          <a:xfrm>
            <a:off x="3271320" y="2628720"/>
            <a:ext cx="3359880" cy="1101600"/>
          </a:xfrm>
          <a:prstGeom prst="rect">
            <a:avLst/>
          </a:prstGeom>
          <a:ln>
            <a:noFill/>
          </a:ln>
        </p:spPr>
      </p:pic>
      <p:sp>
        <p:nvSpPr>
          <p:cNvPr id="167" name="PlaceHolder 3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min-Osama/breast-cancer-detection/blob/main/Breast%20cancer(final_note).ipynb" TargetMode="External"/><Relationship Id="rId2" Type="http://schemas.openxmlformats.org/officeDocument/2006/relationships/hyperlink" Target="https://www.kaggle.com/paultimothymooney/breast-histopathology-images" TargetMode="Externa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Yasmin-Osama/breast-cancer-detection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865800" y="2741400"/>
            <a:ext cx="8671680" cy="6706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Samsung Sharp Sans"/>
                <a:ea typeface="Samsung Sharp Sans"/>
              </a:rPr>
              <a:t>Samsung Innovation Campus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865800" y="3579120"/>
            <a:ext cx="6044760" cy="3664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B3E3"/>
                </a:solidFill>
                <a:latin typeface="Samsung Sharp Sans"/>
                <a:ea typeface="Samsung Sharp Sans"/>
              </a:rPr>
              <a:t>Artificial Intelligence Course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E0D6-5913-4C7D-A927-F5D051ECA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64" y="122771"/>
            <a:ext cx="8912160" cy="1144800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EDA: </a:t>
            </a:r>
            <a:r>
              <a:rPr lang="en-US" sz="3600" dirty="0">
                <a:solidFill>
                  <a:schemeClr val="bg1"/>
                </a:solidFill>
              </a:rPr>
              <a:t>let's explore our data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F07FA-8DAC-43E9-AB38-D077732F4E39}"/>
              </a:ext>
            </a:extLst>
          </p:cNvPr>
          <p:cNvSpPr txBox="1"/>
          <p:nvPr/>
        </p:nvSpPr>
        <p:spPr>
          <a:xfrm>
            <a:off x="169683" y="1319753"/>
            <a:ext cx="7635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First, let's take a look at the nature of mammograms...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4D2D0-3E94-4394-B0BB-15DF24E50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73" y="2433258"/>
            <a:ext cx="7663762" cy="3760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C92EFD-B685-44F2-A623-13D1F1D9D2B4}"/>
              </a:ext>
            </a:extLst>
          </p:cNvPr>
          <p:cNvSpPr txBox="1"/>
          <p:nvPr/>
        </p:nvSpPr>
        <p:spPr>
          <a:xfrm>
            <a:off x="320511" y="2026762"/>
            <a:ext cx="287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- Healthy patches: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17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E3CEE2-FB80-4EE3-96A7-624C08E5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61" y="1839070"/>
            <a:ext cx="7768985" cy="38350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4B4D0-E550-47F9-B8BE-1CAAB0EFE41A}"/>
              </a:ext>
            </a:extLst>
          </p:cNvPr>
          <p:cNvSpPr txBox="1"/>
          <p:nvPr/>
        </p:nvSpPr>
        <p:spPr>
          <a:xfrm>
            <a:off x="160255" y="1357459"/>
            <a:ext cx="2356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- Cancer patches: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03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6CDFA-8FA7-46BD-AC1E-4D85E5116F2C}"/>
              </a:ext>
            </a:extLst>
          </p:cNvPr>
          <p:cNvSpPr txBox="1"/>
          <p:nvPr/>
        </p:nvSpPr>
        <p:spPr>
          <a:xfrm>
            <a:off x="311084" y="1677972"/>
            <a:ext cx="903087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800" b="1" dirty="0"/>
              <a:t>Insights:</a:t>
            </a:r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/>
              <a:t>Most of the healthy mammograms are light pink, but there are some dark ones too.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Patches with cancer look more violet and crowded than healthy ones.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-  In fact, we could not determine the actual difference between the two types with the    naked eye, but I think that the model is able to detect hidden patterns in these images that enable us to determine the state of each image.</a:t>
            </a:r>
          </a:p>
        </p:txBody>
      </p:sp>
    </p:spTree>
    <p:extLst>
      <p:ext uri="{BB962C8B-B14F-4D97-AF65-F5344CB8AC3E}">
        <p14:creationId xmlns:p14="http://schemas.microsoft.com/office/powerpoint/2010/main" val="801814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68759F-E9B1-47D9-8FBD-0C5E35EBE6A7}"/>
              </a:ext>
            </a:extLst>
          </p:cNvPr>
          <p:cNvSpPr txBox="1"/>
          <p:nvPr/>
        </p:nvSpPr>
        <p:spPr>
          <a:xfrm>
            <a:off x="311085" y="1404593"/>
            <a:ext cx="89177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Let's ask some questions that will help us get to know more our data:</a:t>
            </a: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do all patients have the same number of mammograms?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what is the percentage of cancer (IDC) that each mammogram shows?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how many healthy and cancered mammograms are in the data?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06BFED-C630-411E-8E1C-14ABB347D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779" y="4873657"/>
            <a:ext cx="8879259" cy="306037"/>
          </a:xfrm>
        </p:spPr>
        <p:txBody>
          <a:bodyPr/>
          <a:lstStyle/>
          <a:p>
            <a:r>
              <a:rPr lang="en-US" sz="2400" b="1" dirty="0"/>
              <a:t>Using data analytics, we will get the answers..</a:t>
            </a:r>
          </a:p>
        </p:txBody>
      </p:sp>
    </p:spTree>
    <p:extLst>
      <p:ext uri="{BB962C8B-B14F-4D97-AF65-F5344CB8AC3E}">
        <p14:creationId xmlns:p14="http://schemas.microsoft.com/office/powerpoint/2010/main" val="4189868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F9FBC3-8A69-42AF-A538-A6B5F7C59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4816"/>
            <a:ext cx="9902825" cy="2769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A6F353-CABA-4D1A-BC8A-97A27A96104F}"/>
              </a:ext>
            </a:extLst>
          </p:cNvPr>
          <p:cNvSpPr txBox="1"/>
          <p:nvPr/>
        </p:nvSpPr>
        <p:spPr>
          <a:xfrm>
            <a:off x="414779" y="4458878"/>
            <a:ext cx="83992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number of image patches per patient varies a 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photos have a percentage that is not large, but there are other photos that have a percentage of up to 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smaller number of mammograms had cancer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6170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4600-C38B-4436-9D2D-5138E23B1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22" y="1122014"/>
            <a:ext cx="8912160" cy="706786"/>
          </a:xfrm>
        </p:spPr>
        <p:txBody>
          <a:bodyPr/>
          <a:lstStyle/>
          <a:p>
            <a:r>
              <a:rPr lang="en-US" sz="1600" b="1" dirty="0"/>
              <a:t>Well let's take a closer look at the shape of the patches and their distribution in each mammogram using Binary objective visualization for each tissue slice: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C7950-CB1D-4BB0-9219-01034DE17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77" y="1810394"/>
            <a:ext cx="7318319" cy="3638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BA0C23-B981-4153-9165-F8DDC9C30E70}"/>
              </a:ext>
            </a:extLst>
          </p:cNvPr>
          <p:cNvSpPr txBox="1"/>
          <p:nvPr/>
        </p:nvSpPr>
        <p:spPr>
          <a:xfrm>
            <a:off x="612742" y="5401559"/>
            <a:ext cx="72963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i="0" dirty="0">
                <a:solidFill>
                  <a:srgbClr val="000000"/>
                </a:solidFill>
                <a:effectLst/>
                <a:latin typeface="Helvetica Neue"/>
              </a:rPr>
              <a:t>Insights: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Helvetica Neue"/>
              </a:rPr>
              <a:t>We see a large variation in the concentration of cells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Helvetica Neue"/>
              </a:rPr>
              <a:t>Sometimes we don't have the full tissue information. It seems that tissue patches have been discarded or lost during preparation.</a:t>
            </a:r>
          </a:p>
          <a:p>
            <a:br>
              <a:rPr lang="en-US" sz="1100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5456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CEE9-AEF6-4C32-B636-14DF2B45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50" y="1140866"/>
            <a:ext cx="8912160" cy="1144800"/>
          </a:xfrm>
        </p:spPr>
        <p:txBody>
          <a:bodyPr/>
          <a:lstStyle/>
          <a:p>
            <a:r>
              <a:rPr lang="en-US" sz="2000" dirty="0"/>
              <a:t>thinking about applying some processing properties on the images, maybe it can give us better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B43E9-84C7-4CEB-9A25-E3E4D2736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498" y="2397468"/>
            <a:ext cx="3029373" cy="2572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4AB4D-55B8-4A2E-B121-DC7D4F0E0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0" t="1821" r="5610" b="1"/>
          <a:stretch/>
        </p:blipFill>
        <p:spPr>
          <a:xfrm>
            <a:off x="0" y="2432116"/>
            <a:ext cx="2630078" cy="2542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9ACC2B-3805-4302-82B1-D5DE4C2C9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273" y="2421682"/>
            <a:ext cx="2514951" cy="2448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BF074A-5043-4146-9444-BA56A27F2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190" y="2388539"/>
            <a:ext cx="2581635" cy="24768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52283E-793C-4120-B105-220FEAE20877}"/>
              </a:ext>
            </a:extLst>
          </p:cNvPr>
          <p:cNvSpPr txBox="1"/>
          <p:nvPr/>
        </p:nvSpPr>
        <p:spPr>
          <a:xfrm>
            <a:off x="829558" y="5043340"/>
            <a:ext cx="1611984" cy="37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97E3F-BAAC-42FD-9C00-B6E8818D50C9}"/>
              </a:ext>
            </a:extLst>
          </p:cNvPr>
          <p:cNvSpPr txBox="1"/>
          <p:nvPr/>
        </p:nvSpPr>
        <p:spPr>
          <a:xfrm>
            <a:off x="2969443" y="5033913"/>
            <a:ext cx="203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Gaussian filter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63D4E6-25B6-4264-8C01-A1B69091B460}"/>
              </a:ext>
            </a:extLst>
          </p:cNvPr>
          <p:cNvSpPr txBox="1"/>
          <p:nvPr/>
        </p:nvSpPr>
        <p:spPr>
          <a:xfrm>
            <a:off x="5514680" y="5043341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noise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52CF69-EDBB-419D-BD38-B2267512EF25}"/>
              </a:ext>
            </a:extLst>
          </p:cNvPr>
          <p:cNvSpPr txBox="1"/>
          <p:nvPr/>
        </p:nvSpPr>
        <p:spPr>
          <a:xfrm>
            <a:off x="7946796" y="5015060"/>
            <a:ext cx="179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noise on Gaussian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3F199-B630-4B8F-8468-48F3950F088E}"/>
              </a:ext>
            </a:extLst>
          </p:cNvPr>
          <p:cNvSpPr txBox="1"/>
          <p:nvPr/>
        </p:nvSpPr>
        <p:spPr>
          <a:xfrm>
            <a:off x="339365" y="320511"/>
            <a:ext cx="4081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Preprocessing </a:t>
            </a:r>
          </a:p>
        </p:txBody>
      </p:sp>
    </p:spTree>
    <p:extLst>
      <p:ext uri="{BB962C8B-B14F-4D97-AF65-F5344CB8AC3E}">
        <p14:creationId xmlns:p14="http://schemas.microsoft.com/office/powerpoint/2010/main" val="4107403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0E90-93BE-486A-AEBC-DBB0931C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54" y="138617"/>
            <a:ext cx="9399054" cy="1144800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</a:rPr>
              <a:t>Processed and Normal images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F798F-10BD-40A7-BD87-C9A3CB409152}"/>
              </a:ext>
            </a:extLst>
          </p:cNvPr>
          <p:cNvSpPr txBox="1"/>
          <p:nvPr/>
        </p:nvSpPr>
        <p:spPr>
          <a:xfrm>
            <a:off x="172699" y="1432398"/>
            <a:ext cx="9557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How do we know which pictures are better in modeling?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15671-4C22-432B-84AA-753A8D54CC26}"/>
              </a:ext>
            </a:extLst>
          </p:cNvPr>
          <p:cNvSpPr txBox="1"/>
          <p:nvPr/>
        </p:nvSpPr>
        <p:spPr>
          <a:xfrm>
            <a:off x="543127" y="2097121"/>
            <a:ext cx="8619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1- We chose an equal random sample of normal and processed images - 10,000 positive images and 10,000 negative images.</a:t>
            </a:r>
            <a:r>
              <a:rPr lang="ar-EG" dirty="0"/>
              <a:t>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2- They were divided and entered into two simple models that have the same design and monitor the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06116A-1EC3-4108-A701-B5AAADDA3408}"/>
              </a:ext>
            </a:extLst>
          </p:cNvPr>
          <p:cNvSpPr txBox="1"/>
          <p:nvPr/>
        </p:nvSpPr>
        <p:spPr>
          <a:xfrm>
            <a:off x="686609" y="3856206"/>
            <a:ext cx="8003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Results</a:t>
            </a:r>
            <a:r>
              <a:rPr lang="ar-EG" b="1" dirty="0"/>
              <a:t> </a:t>
            </a:r>
            <a:r>
              <a:rPr lang="ar-EG" dirty="0"/>
              <a:t>:</a:t>
            </a:r>
            <a:endParaRPr lang="en-US" dirty="0"/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found that the model handles normal images more accurately than </a:t>
            </a:r>
            <a:r>
              <a:rPr lang="ar-EG" dirty="0"/>
              <a:t>   </a:t>
            </a:r>
            <a:r>
              <a:rPr lang="en-US" dirty="0"/>
              <a:t>  processed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BB66E-CCA5-4E7F-BA76-E25D4C8E7715}"/>
              </a:ext>
            </a:extLst>
          </p:cNvPr>
          <p:cNvSpPr txBox="1"/>
          <p:nvPr/>
        </p:nvSpPr>
        <p:spPr>
          <a:xfrm>
            <a:off x="3888632" y="250244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54EF4-8860-461B-926D-649735123CA1}"/>
              </a:ext>
            </a:extLst>
          </p:cNvPr>
          <p:cNvSpPr txBox="1"/>
          <p:nvPr/>
        </p:nvSpPr>
        <p:spPr>
          <a:xfrm>
            <a:off x="848736" y="5508060"/>
            <a:ext cx="767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Conclusion: </a:t>
            </a:r>
            <a:r>
              <a:rPr lang="en-US" dirty="0"/>
              <a:t>normal images are used in the design of the main model</a:t>
            </a:r>
          </a:p>
        </p:txBody>
      </p:sp>
    </p:spTree>
    <p:extLst>
      <p:ext uri="{BB962C8B-B14F-4D97-AF65-F5344CB8AC3E}">
        <p14:creationId xmlns:p14="http://schemas.microsoft.com/office/powerpoint/2010/main" val="3838606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408A-2913-4D68-B1A2-A67EAD7CA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4" y="1225484"/>
            <a:ext cx="8686707" cy="466292"/>
          </a:xfrm>
        </p:spPr>
        <p:txBody>
          <a:bodyPr/>
          <a:lstStyle/>
          <a:p>
            <a:r>
              <a:rPr lang="en-US" sz="1800" dirty="0"/>
              <a:t>Applying model on preprocessed images, give results: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6B69A-ED39-4327-8D34-D1825AEE2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0570"/>
            <a:ext cx="9902825" cy="1818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C1D996-DCFE-4D51-B0AA-CE338C005DAC}"/>
              </a:ext>
            </a:extLst>
          </p:cNvPr>
          <p:cNvSpPr txBox="1"/>
          <p:nvPr/>
        </p:nvSpPr>
        <p:spPr>
          <a:xfrm>
            <a:off x="0" y="3678512"/>
            <a:ext cx="7435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Applying model on normal images, give results: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46DE27-3E70-4552-9C43-CE0042E6E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75709"/>
            <a:ext cx="9902825" cy="15346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69328E-29C1-4A16-B632-D12BE08F2F05}"/>
              </a:ext>
            </a:extLst>
          </p:cNvPr>
          <p:cNvSpPr txBox="1"/>
          <p:nvPr/>
        </p:nvSpPr>
        <p:spPr>
          <a:xfrm>
            <a:off x="1659117" y="5722070"/>
            <a:ext cx="7824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conclusion: Normal images are the best in modeling</a:t>
            </a:r>
          </a:p>
          <a:p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6508E-91B0-48D7-8C2C-F03CE09D3907}"/>
              </a:ext>
            </a:extLst>
          </p:cNvPr>
          <p:cNvSpPr txBox="1"/>
          <p:nvPr/>
        </p:nvSpPr>
        <p:spPr>
          <a:xfrm>
            <a:off x="150829" y="292231"/>
            <a:ext cx="5788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Testing the prepressing</a:t>
            </a:r>
          </a:p>
        </p:txBody>
      </p:sp>
    </p:spTree>
    <p:extLst>
      <p:ext uri="{BB962C8B-B14F-4D97-AF65-F5344CB8AC3E}">
        <p14:creationId xmlns:p14="http://schemas.microsoft.com/office/powerpoint/2010/main" val="645273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581F-4A3A-4385-BC2D-07E579C2B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40" y="135791"/>
            <a:ext cx="8912160" cy="11448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6533B-94BB-455C-8FCA-6C42B48C85F6}"/>
              </a:ext>
            </a:extLst>
          </p:cNvPr>
          <p:cNvSpPr txBox="1"/>
          <p:nvPr/>
        </p:nvSpPr>
        <p:spPr>
          <a:xfrm>
            <a:off x="674450" y="1391865"/>
            <a:ext cx="84614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implemented Convolutional Neural Networks (CNN)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tried more than one design and they had problems with overfitting and small accuracy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came up with this design with good accuracy</a:t>
            </a:r>
            <a:endParaRPr lang="ar-EG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 data was divided into 90% training and 10% test, and then we </a:t>
            </a:r>
            <a:r>
              <a:rPr lang="en-US" dirty="0" err="1"/>
              <a:t>passd</a:t>
            </a:r>
            <a:r>
              <a:rPr lang="en-US" dirty="0"/>
              <a:t> it to the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ECADE3-BEE7-46D3-A1D6-EAC9D2460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45" y="3906972"/>
            <a:ext cx="3552825" cy="1038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93A01D-F352-4399-AB46-0ECDD2CA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29" y="5106109"/>
            <a:ext cx="60007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19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54D732B2-3271-49E8-AA54-64F54B172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5FAF00-5182-4306-B521-C6964EA5DD18}"/>
              </a:ext>
            </a:extLst>
          </p:cNvPr>
          <p:cNvSpPr txBox="1"/>
          <p:nvPr/>
        </p:nvSpPr>
        <p:spPr>
          <a:xfrm>
            <a:off x="584463" y="1819372"/>
            <a:ext cx="8380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Breast Cancer detection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D7A7E-6FC1-4F21-8CEF-66A83927E5DD}"/>
              </a:ext>
            </a:extLst>
          </p:cNvPr>
          <p:cNvSpPr txBox="1"/>
          <p:nvPr/>
        </p:nvSpPr>
        <p:spPr>
          <a:xfrm>
            <a:off x="622168" y="4242063"/>
            <a:ext cx="492079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Teamwork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Eng.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Zeiad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Omar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Youssif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Eng. Yasmin Osama Soliman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Facilitator: Eng. Mariam Ashraf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9469B-0838-48B6-BA85-4102086DE97F}"/>
              </a:ext>
            </a:extLst>
          </p:cNvPr>
          <p:cNvSpPr txBox="1"/>
          <p:nvPr/>
        </p:nvSpPr>
        <p:spPr>
          <a:xfrm>
            <a:off x="2281286" y="2601797"/>
            <a:ext cx="286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(Using deep learning)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7693-D2A8-4CBA-8A16-41F34AE78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08" y="314132"/>
            <a:ext cx="8912160" cy="11448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 design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A26B2-8E6A-4420-80B8-5DBC93539D96}"/>
              </a:ext>
            </a:extLst>
          </p:cNvPr>
          <p:cNvSpPr txBox="1"/>
          <p:nvPr/>
        </p:nvSpPr>
        <p:spPr>
          <a:xfrm>
            <a:off x="167801" y="1213525"/>
            <a:ext cx="3496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effectLst/>
              </a:rPr>
              <a:t>Model</a:t>
            </a:r>
            <a:r>
              <a:rPr lang="en-US" sz="2800" b="1" dirty="0">
                <a:solidFill>
                  <a:srgbClr val="666666"/>
                </a:solidFill>
              </a:rPr>
              <a:t> </a:t>
            </a:r>
            <a:r>
              <a:rPr lang="en-US" sz="2800" b="1" dirty="0">
                <a:effectLst/>
              </a:rPr>
              <a:t>summary :</a:t>
            </a:r>
            <a:endParaRPr lang="en-US" sz="2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18F338-F6EC-4509-898A-8FC8FEE19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14" y="1787152"/>
            <a:ext cx="70961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54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C10F-C59A-4C9C-A96E-9504A1241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32" y="638388"/>
            <a:ext cx="8912160" cy="11448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 design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AE3EAB-A795-4898-8C1C-F825129DF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62137"/>
            <a:ext cx="9902825" cy="3133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6F55F8-0880-487F-9C71-43CA842F5E78}"/>
              </a:ext>
            </a:extLst>
          </p:cNvPr>
          <p:cNvSpPr txBox="1"/>
          <p:nvPr/>
        </p:nvSpPr>
        <p:spPr>
          <a:xfrm>
            <a:off x="131323" y="1210788"/>
            <a:ext cx="5526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Model fitting :</a:t>
            </a:r>
          </a:p>
          <a:p>
            <a:pPr algn="l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37566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8365-95E5-424A-8D04-470F9138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66" y="109199"/>
            <a:ext cx="8912160" cy="11448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/>
              </a:rPr>
              <a:t>Test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89A51A-0ADE-4144-AA5F-F155BED0E156}"/>
              </a:ext>
            </a:extLst>
          </p:cNvPr>
          <p:cNvSpPr txBox="1"/>
          <p:nvPr/>
        </p:nvSpPr>
        <p:spPr>
          <a:xfrm>
            <a:off x="232652" y="1385974"/>
            <a:ext cx="3739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History of model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4D818-AA15-4397-BD53-01249E85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256" y="1264272"/>
            <a:ext cx="4395552" cy="1848579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C9451B42-812C-44AC-B958-15560BA55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761" y="3137170"/>
            <a:ext cx="4800000" cy="3149206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82A14E9-2AB0-4B42-8925-B707205F7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4" y="3137170"/>
            <a:ext cx="4800000" cy="31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58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390B-0285-4A7A-A41B-8DCEDBE6E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28" y="622174"/>
            <a:ext cx="8912160" cy="11448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/>
              </a:rPr>
              <a:t>Model </a:t>
            </a:r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Outputs and Outcomes</a:t>
            </a:r>
            <a:b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0DB3D9-9758-467A-B823-A92040F25851}"/>
              </a:ext>
            </a:extLst>
          </p:cNvPr>
          <p:cNvSpPr txBox="1"/>
          <p:nvPr/>
        </p:nvSpPr>
        <p:spPr>
          <a:xfrm>
            <a:off x="276128" y="1472930"/>
            <a:ext cx="4854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Model Evaluation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7F13C9-8318-470A-9BC4-8DE5DED1D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41" y="2119463"/>
            <a:ext cx="7151377" cy="13243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86852D-A7E8-40A1-A157-DE8AB7589286}"/>
              </a:ext>
            </a:extLst>
          </p:cNvPr>
          <p:cNvSpPr txBox="1"/>
          <p:nvPr/>
        </p:nvSpPr>
        <p:spPr>
          <a:xfrm>
            <a:off x="276128" y="3480562"/>
            <a:ext cx="4854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results </a:t>
            </a:r>
            <a:r>
              <a:rPr lang="en-US" sz="2000" b="1" dirty="0"/>
              <a:t> 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BCBC1-9FE4-45D0-8286-1A4C0E9B5022}"/>
              </a:ext>
            </a:extLst>
          </p:cNvPr>
          <p:cNvSpPr txBox="1"/>
          <p:nvPr/>
        </p:nvSpPr>
        <p:spPr>
          <a:xfrm>
            <a:off x="1134538" y="4287865"/>
            <a:ext cx="7633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After several attempts, we made a good model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Our model have a good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acc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= 85.4 %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over fitting is so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We're ready to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save our model and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create APIs</a:t>
            </a:r>
          </a:p>
        </p:txBody>
      </p:sp>
    </p:spTree>
    <p:extLst>
      <p:ext uri="{BB962C8B-B14F-4D97-AF65-F5344CB8AC3E}">
        <p14:creationId xmlns:p14="http://schemas.microsoft.com/office/powerpoint/2010/main" val="67469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F230-9626-4A74-AC01-2A607703E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149" y="346558"/>
            <a:ext cx="8912160" cy="1144800"/>
          </a:xfrm>
        </p:spPr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Save &amp;Loaded Model</a:t>
            </a:r>
            <a:b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E287A-7616-49FB-8329-225A25B308A0}"/>
              </a:ext>
            </a:extLst>
          </p:cNvPr>
          <p:cNvSpPr txBox="1"/>
          <p:nvPr/>
        </p:nvSpPr>
        <p:spPr>
          <a:xfrm>
            <a:off x="131324" y="1262164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086B5-0458-4F23-A317-A448608100E5}"/>
              </a:ext>
            </a:extLst>
          </p:cNvPr>
          <p:cNvSpPr txBox="1"/>
          <p:nvPr/>
        </p:nvSpPr>
        <p:spPr>
          <a:xfrm>
            <a:off x="155641" y="1383759"/>
            <a:ext cx="7399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How was the model saved?</a:t>
            </a:r>
            <a:r>
              <a:rPr lang="ar-EG" sz="2000" b="1" dirty="0"/>
              <a:t> :</a:t>
            </a:r>
            <a:endParaRPr lang="en-US" sz="2000" b="1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376CEE6-9D5F-4317-A5FF-BC82EFB5E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150" y="1191857"/>
            <a:ext cx="6162675" cy="2647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8D1754-BD0B-418F-9909-45196FBB2744}"/>
              </a:ext>
            </a:extLst>
          </p:cNvPr>
          <p:cNvSpPr txBox="1"/>
          <p:nvPr/>
        </p:nvSpPr>
        <p:spPr>
          <a:xfrm>
            <a:off x="155641" y="3393213"/>
            <a:ext cx="7399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How was the saved model retrieved?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0CEF503-826D-4C6D-B0F4-01037F6E4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942" y="3793323"/>
            <a:ext cx="6601883" cy="240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98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DE247-3F14-40A4-87CF-51B48273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04" y="131400"/>
            <a:ext cx="8912160" cy="1144800"/>
          </a:xfrm>
        </p:spPr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APIs &amp; Web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27F19F-DA17-4D39-A5EE-48F68B09263F}"/>
              </a:ext>
            </a:extLst>
          </p:cNvPr>
          <p:cNvSpPr txBox="1"/>
          <p:nvPr/>
        </p:nvSpPr>
        <p:spPr>
          <a:xfrm>
            <a:off x="373404" y="1416184"/>
            <a:ext cx="64845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</a:rPr>
              <a:t>class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Api_service()</a:t>
            </a:r>
          </a:p>
          <a:p>
            <a:pPr algn="l"/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onsolas" panose="020B0609020204030204" pitchFamily="49" charset="0"/>
              </a:rPr>
              <a:t>Flask &amp; my_wep_app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</a:rPr>
              <a:t>Save new data &amp; 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results process</a:t>
            </a:r>
            <a:endParaRPr lang="ar-EG" sz="2000" b="0" dirty="0">
              <a:effectLst/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</a:rPr>
              <a:t>apply web  app </a:t>
            </a:r>
            <a:endParaRPr lang="en-US" sz="2000" b="0" dirty="0">
              <a:effectLst/>
              <a:latin typeface="Consolas" panose="020B060902020403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793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CF7E3-31DD-403E-90B9-2924C72C8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52" y="1517937"/>
            <a:ext cx="8912160" cy="1144800"/>
          </a:xfrm>
        </p:spPr>
        <p:txBody>
          <a:bodyPr/>
          <a:lstStyle/>
          <a:p>
            <a:r>
              <a:rPr lang="en-US" sz="3200" b="1" i="0" dirty="0">
                <a:effectLst/>
                <a:latin typeface="Helvetica Neue"/>
              </a:rPr>
              <a:t>APIs &amp; Web: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9AB6B-51D4-4A2F-9769-4766E2834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34" y="2361784"/>
            <a:ext cx="9144000" cy="35703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AEFE7-A550-4151-A159-9E3B8F28C3E4}"/>
              </a:ext>
            </a:extLst>
          </p:cNvPr>
          <p:cNvSpPr txBox="1"/>
          <p:nvPr/>
        </p:nvSpPr>
        <p:spPr>
          <a:xfrm>
            <a:off x="292229" y="320512"/>
            <a:ext cx="360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Implement</a:t>
            </a:r>
          </a:p>
        </p:txBody>
      </p:sp>
    </p:spTree>
    <p:extLst>
      <p:ext uri="{BB962C8B-B14F-4D97-AF65-F5344CB8AC3E}">
        <p14:creationId xmlns:p14="http://schemas.microsoft.com/office/powerpoint/2010/main" val="4231253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92FE-2E79-4FAF-80A8-EB01FC5D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00" y="638387"/>
            <a:ext cx="8912160" cy="1144800"/>
          </a:xfrm>
        </p:spPr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APIs &amp; Web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77C52-664C-435F-9B11-3D6BA6AF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80" y="1667691"/>
            <a:ext cx="9144000" cy="3585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9C5043-E221-4A86-BF02-0D536A23391D}"/>
              </a:ext>
            </a:extLst>
          </p:cNvPr>
          <p:cNvSpPr txBox="1"/>
          <p:nvPr/>
        </p:nvSpPr>
        <p:spPr>
          <a:xfrm>
            <a:off x="379079" y="5190309"/>
            <a:ext cx="828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Let's see and test the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924129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3844-C985-4567-A6E3-703078AA0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85" y="131400"/>
            <a:ext cx="8912160" cy="11448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Where is our code?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B63F2-E1B8-4B1B-B017-9331D0344284}"/>
              </a:ext>
            </a:extLst>
          </p:cNvPr>
          <p:cNvSpPr txBox="1"/>
          <p:nvPr/>
        </p:nvSpPr>
        <p:spPr>
          <a:xfrm>
            <a:off x="447471" y="1484052"/>
            <a:ext cx="881377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Our dataset :                  </a:t>
            </a:r>
            <a:r>
              <a:rPr lang="en-US" sz="1400" u="sng" dirty="0">
                <a:solidFill>
                  <a:schemeClr val="accent5"/>
                </a:solidFill>
                <a:latin typeface="Consolas" panose="020B0609020204030204" pitchFamily="49" charset="0"/>
                <a:hlinkClick r:id="rId2"/>
              </a:rPr>
              <a:t>Breast Histopathology Images dataset</a:t>
            </a:r>
            <a:endParaRPr lang="en-US" sz="1400" u="sng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400" u="sng" dirty="0">
                <a:solidFill>
                  <a:schemeClr val="accent5"/>
                </a:solidFill>
                <a:latin typeface="Consolas" panose="020B0609020204030204" pitchFamily="49" charset="0"/>
              </a:rPr>
              <a:t>    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Our Notebook :              </a:t>
            </a:r>
            <a:r>
              <a:rPr lang="en-US" sz="1400" dirty="0">
                <a:latin typeface="Consolas" panose="020B0609020204030204" pitchFamily="49" charset="0"/>
                <a:hlinkClick r:id="rId3"/>
              </a:rPr>
              <a:t>Notebook</a:t>
            </a:r>
            <a:r>
              <a:rPr lang="en-US" b="1" dirty="0"/>
              <a:t>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Our project in GitHub : </a:t>
            </a:r>
            <a:r>
              <a:rPr lang="en-US" sz="1400" dirty="0">
                <a:latin typeface="Consolas" panose="020B0609020204030204" pitchFamily="49" charset="0"/>
                <a:hlinkClick r:id="rId4"/>
              </a:rPr>
              <a:t>GitHub</a:t>
            </a:r>
            <a:endParaRPr 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b="1" dirty="0"/>
              <a:t>                       </a:t>
            </a:r>
          </a:p>
          <a:p>
            <a:pPr algn="l"/>
            <a:r>
              <a:rPr lang="en-US" b="1" dirty="0"/>
              <a:t>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202521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0"/>
            <a:ext cx="9902520" cy="685764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Line 2"/>
          <p:cNvSpPr/>
          <p:nvPr/>
        </p:nvSpPr>
        <p:spPr>
          <a:xfrm>
            <a:off x="656280" y="2327040"/>
            <a:ext cx="0" cy="1976040"/>
          </a:xfrm>
          <a:prstGeom prst="line">
            <a:avLst/>
          </a:prstGeom>
          <a:ln w="3816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Line 3"/>
          <p:cNvSpPr/>
          <p:nvPr/>
        </p:nvSpPr>
        <p:spPr>
          <a:xfrm>
            <a:off x="569520" y="6209280"/>
            <a:ext cx="87742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4"/>
          <p:cNvSpPr/>
          <p:nvPr/>
        </p:nvSpPr>
        <p:spPr>
          <a:xfrm>
            <a:off x="572760" y="6355440"/>
            <a:ext cx="2888280" cy="1983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808080"/>
                </a:solidFill>
                <a:latin typeface="Samsung Sharp Sans Bold"/>
                <a:ea typeface="Samsung Sharp Sans Bold"/>
              </a:rPr>
              <a:t>Samsung Innovation Campus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51E15-4251-4BFB-BA9C-90048CB457D6}"/>
              </a:ext>
            </a:extLst>
          </p:cNvPr>
          <p:cNvSpPr txBox="1"/>
          <p:nvPr/>
        </p:nvSpPr>
        <p:spPr>
          <a:xfrm>
            <a:off x="1031131" y="2930340"/>
            <a:ext cx="4181267" cy="76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</a:rPr>
              <a:t>Thank you 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her hands on her chest&#10;&#10;Description automatically generated with low confidence">
            <a:extLst>
              <a:ext uri="{FF2B5EF4-FFF2-40B4-BE49-F238E27FC236}">
                <a16:creationId xmlns:a16="http://schemas.microsoft.com/office/drawing/2014/main" id="{53CA0B17-5279-4AC2-A514-A0AA6AD33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23" y="1197204"/>
            <a:ext cx="3775402" cy="50361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425540-A23F-4C6F-851E-9655CDE2E777}"/>
              </a:ext>
            </a:extLst>
          </p:cNvPr>
          <p:cNvSpPr txBox="1"/>
          <p:nvPr/>
        </p:nvSpPr>
        <p:spPr>
          <a:xfrm>
            <a:off x="278091" y="300814"/>
            <a:ext cx="49867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Rose’s  story…</a:t>
            </a: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5F07B0-8A93-45E2-9EDA-E85772D2A73B}"/>
              </a:ext>
            </a:extLst>
          </p:cNvPr>
          <p:cNvSpPr txBox="1"/>
          <p:nvPr/>
        </p:nvSpPr>
        <p:spPr>
          <a:xfrm>
            <a:off x="84841" y="1489435"/>
            <a:ext cx="62593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Rose is a middle-aged girl, studying at university and going about her daily activities normally</a:t>
            </a:r>
          </a:p>
          <a:p>
            <a:r>
              <a:rPr lang="en-US" dirty="0"/>
              <a:t>Until her vitality and performance began to be affected when some strange symptoms began to appear on her health</a:t>
            </a:r>
            <a:endParaRPr lang="ar-EG" dirty="0"/>
          </a:p>
          <a:p>
            <a:endParaRPr lang="en-US" dirty="0"/>
          </a:p>
          <a:p>
            <a:r>
              <a:rPr lang="en-US" dirty="0"/>
              <a:t>“I started to feel pain in the breast area, I tried not to pay attention to this, but when I saw a noticeable change in its size, I realized that there was something abnormal.” she said.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she consulted her mother, she did nothing and justified this by hormonal changes, but it only got worse when Rose found a new bump in the breast and armpit and a thickening or swollen part of the breast.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C3AA-B8DC-4276-AB56-3A39F6523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69" y="94491"/>
            <a:ext cx="8912160" cy="1144800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</a:rPr>
              <a:t>Rose’s Story cont.</a:t>
            </a:r>
          </a:p>
        </p:txBody>
      </p:sp>
      <p:pic>
        <p:nvPicPr>
          <p:cNvPr id="5" name="Picture 4" descr="A person sitting on a bench&#10;&#10;Description automatically generated with medium confidence">
            <a:extLst>
              <a:ext uri="{FF2B5EF4-FFF2-40B4-BE49-F238E27FC236}">
                <a16:creationId xmlns:a16="http://schemas.microsoft.com/office/drawing/2014/main" id="{678EF0A0-8D2E-4EEF-B771-91BAF03E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9"/>
          <a:stretch/>
        </p:blipFill>
        <p:spPr>
          <a:xfrm>
            <a:off x="5668636" y="1579577"/>
            <a:ext cx="4234189" cy="42650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DE6FCA-8496-40D3-BB1B-6AD21F2A164C}"/>
              </a:ext>
            </a:extLst>
          </p:cNvPr>
          <p:cNvSpPr txBox="1"/>
          <p:nvPr/>
        </p:nvSpPr>
        <p:spPr>
          <a:xfrm>
            <a:off x="160255" y="1602556"/>
            <a:ext cx="5467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she should have gone to the hospital to find out the truth of the matter, the doctor asked her to do a screening mammogram, and the shocking news was that she suffers from invasive ductal carcinoma (a type of breast cancer).</a:t>
            </a: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104C5C7-B8C6-4CD6-96EC-4A6E5FE69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13334" r="30954" b="13263"/>
          <a:stretch/>
        </p:blipFill>
        <p:spPr>
          <a:xfrm>
            <a:off x="2450969" y="3223967"/>
            <a:ext cx="3205114" cy="27038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A close-up of a human brain&#10;&#10;Description automatically generated with low confidence">
            <a:extLst>
              <a:ext uri="{FF2B5EF4-FFF2-40B4-BE49-F238E27FC236}">
                <a16:creationId xmlns:a16="http://schemas.microsoft.com/office/drawing/2014/main" id="{648208A9-1EA2-4D86-84AD-92133ADFF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62" y="5142224"/>
            <a:ext cx="476250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99CC5D2B-0D04-4C99-94E6-9A93BB7079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63" y="4774579"/>
            <a:ext cx="476250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475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9235-F88B-41B6-80AF-C398E028A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84" y="85064"/>
            <a:ext cx="8912160" cy="1144800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</a:rPr>
              <a:t>Breast Cancer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34D5401-51A5-4EE4-8926-73DA636D1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" r="6990"/>
          <a:stretch/>
        </p:blipFill>
        <p:spPr>
          <a:xfrm>
            <a:off x="4218462" y="1270359"/>
            <a:ext cx="5684363" cy="4706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47066F-F100-41C8-8B89-42D807660B3A}"/>
              </a:ext>
            </a:extLst>
          </p:cNvPr>
          <p:cNvSpPr txBox="1"/>
          <p:nvPr/>
        </p:nvSpPr>
        <p:spPr>
          <a:xfrm>
            <a:off x="84841" y="1442303"/>
            <a:ext cx="42891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Breast cancer is the second leading cause of cancer deaths among U.S. women, it is a type of cancer that starts when cells begin to grow out of control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Most breast cancers begin in the ducts that carry milk to the nipple (ductal cancers)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It can spread when the cancer cells get into the blood or lymph system and are carried to other parts of the body.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Cancerous breast tumors are detected by a special type of examination, which is screening mammogram</a:t>
            </a:r>
          </a:p>
        </p:txBody>
      </p:sp>
    </p:spTree>
    <p:extLst>
      <p:ext uri="{BB962C8B-B14F-4D97-AF65-F5344CB8AC3E}">
        <p14:creationId xmlns:p14="http://schemas.microsoft.com/office/powerpoint/2010/main" val="43302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C6DB4-B51F-48D3-A520-2F00DAA63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94" y="75638"/>
            <a:ext cx="8912160" cy="1144800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Project headlines 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0BBAD-F8A0-464F-97A7-99CB913DC18E}"/>
              </a:ext>
            </a:extLst>
          </p:cNvPr>
          <p:cNvSpPr txBox="1"/>
          <p:nvPr/>
        </p:nvSpPr>
        <p:spPr>
          <a:xfrm>
            <a:off x="480768" y="1904216"/>
            <a:ext cx="815418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Problem</a:t>
            </a:r>
            <a:r>
              <a:rPr lang="en-US" dirty="0"/>
              <a:t>:</a:t>
            </a:r>
            <a:r>
              <a:rPr lang="ar-EG" dirty="0"/>
              <a:t>  </a:t>
            </a:r>
            <a:r>
              <a:rPr lang="en-US" dirty="0"/>
              <a:t>Suffering from breast cancer</a:t>
            </a:r>
          </a:p>
          <a:p>
            <a:endParaRPr lang="en-US" dirty="0"/>
          </a:p>
          <a:p>
            <a:r>
              <a:rPr lang="en-US" sz="2000" b="1" dirty="0"/>
              <a:t>Objective</a:t>
            </a:r>
            <a:r>
              <a:rPr lang="en-US" dirty="0"/>
              <a:t>:  building a system for breast cancer detection using deep learning</a:t>
            </a:r>
          </a:p>
          <a:p>
            <a:endParaRPr lang="en-US" dirty="0"/>
          </a:p>
          <a:p>
            <a:r>
              <a:rPr lang="en-US" sz="2000" b="1" dirty="0"/>
              <a:t>Data</a:t>
            </a:r>
            <a:r>
              <a:rPr lang="en-US" dirty="0"/>
              <a:t>: screening mammograms images </a:t>
            </a:r>
          </a:p>
          <a:p>
            <a:endParaRPr lang="en-US" dirty="0"/>
          </a:p>
          <a:p>
            <a:r>
              <a:rPr lang="en-US" sz="2000" b="1" dirty="0"/>
              <a:t>Technique</a:t>
            </a:r>
            <a:r>
              <a:rPr lang="en-US" dirty="0"/>
              <a:t>: design thinking approach</a:t>
            </a:r>
            <a:endParaRPr lang="ar-E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r-EG" dirty="0"/>
          </a:p>
          <a:p>
            <a:endParaRPr lang="en-US" dirty="0"/>
          </a:p>
          <a:p>
            <a:endParaRPr lang="en-US" dirty="0"/>
          </a:p>
          <a:p>
            <a:endParaRPr lang="ar-EG" dirty="0"/>
          </a:p>
          <a:p>
            <a:endParaRPr lang="ar-EG" dirty="0"/>
          </a:p>
          <a:p>
            <a:endParaRPr lang="ar-EG" dirty="0"/>
          </a:p>
          <a:p>
            <a:endParaRPr lang="ar-EG" dirty="0"/>
          </a:p>
          <a:p>
            <a:endParaRPr lang="ar-EG" dirty="0"/>
          </a:p>
          <a:p>
            <a:endParaRPr lang="ar-E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605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77A38-2A7F-44E0-9A03-29F2647DD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37" y="75637"/>
            <a:ext cx="8912160" cy="1144800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</a:rPr>
              <a:t>Design thinking 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4F244-AAC7-4F1D-AA5F-5314BF554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719"/>
            <a:ext cx="9902825" cy="38901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7321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E20A5-6240-407B-BF29-9B4BF165D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49" y="151051"/>
            <a:ext cx="8912160" cy="1144800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Working on our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4C949-F30D-4439-8906-F77A84E0BD13}"/>
              </a:ext>
            </a:extLst>
          </p:cNvPr>
          <p:cNvSpPr txBox="1"/>
          <p:nvPr/>
        </p:nvSpPr>
        <p:spPr>
          <a:xfrm>
            <a:off x="263951" y="1517716"/>
            <a:ext cx="934196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 structure of the data: </a:t>
            </a:r>
          </a:p>
          <a:p>
            <a:r>
              <a:rPr lang="en-US" dirty="0"/>
              <a:t>2</a:t>
            </a:r>
            <a:r>
              <a:rPr lang="en-US" i="1" dirty="0">
                <a:solidFill>
                  <a:srgbClr val="000000"/>
                </a:solidFill>
                <a:effectLst/>
                <a:latin typeface="Helvetica Neue"/>
              </a:rPr>
              <a:t>79 files for each patient named with their id, and each file contains mammograms images of its owner</a:t>
            </a:r>
          </a:p>
          <a:p>
            <a:endParaRPr lang="en-US" dirty="0"/>
          </a:p>
          <a:p>
            <a:endParaRPr lang="en-US" dirty="0"/>
          </a:p>
          <a:p>
            <a:endParaRPr lang="ar-EG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ar-EG" b="1" dirty="0">
              <a:solidFill>
                <a:srgbClr val="000000"/>
              </a:solidFill>
              <a:latin typeface="Helvetica Neue"/>
            </a:endParaRPr>
          </a:p>
          <a:p>
            <a:endParaRPr lang="ar-EG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ar-EG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To facilitate the process of dealing with screening mammograms images, we will collect all the images in one place “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all_rays_dir</a:t>
            </a:r>
            <a:r>
              <a:rPr kumimoji="0" lang="en-US" alt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”, while retaining ownership of each image and its class as well...</a:t>
            </a:r>
            <a:endParaRPr lang="ar-EG" dirty="0">
              <a:solidFill>
                <a:srgbClr val="000000"/>
              </a:solidFill>
              <a:latin typeface="Helvetica Neue"/>
            </a:endParaRPr>
          </a:p>
          <a:p>
            <a:endParaRPr lang="ar-EG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b="1" dirty="0"/>
              <a:t>Thus, we obtained 277,524 images</a:t>
            </a:r>
            <a:r>
              <a:rPr lang="ar-EG" b="1" dirty="0"/>
              <a:t>!</a:t>
            </a:r>
          </a:p>
          <a:p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0D449-01C2-41AD-BF34-C3C3AF819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32" r="1007"/>
          <a:stretch/>
        </p:blipFill>
        <p:spPr>
          <a:xfrm>
            <a:off x="1147335" y="2526384"/>
            <a:ext cx="7214240" cy="1045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043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41A50F-0E64-4C4B-8D52-5D10632CD0CA}"/>
              </a:ext>
            </a:extLst>
          </p:cNvPr>
          <p:cNvSpPr txBox="1"/>
          <p:nvPr/>
        </p:nvSpPr>
        <p:spPr>
          <a:xfrm>
            <a:off x="216816" y="1555422"/>
            <a:ext cx="92571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Then, it's time to put images in a data frame for easy access: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01FA80-3D76-42E5-BD8D-2907CDADB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83" y="2450858"/>
            <a:ext cx="7098730" cy="280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2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1252</TotalTime>
  <Words>1098</Words>
  <Application>Microsoft Office PowerPoint</Application>
  <PresentationFormat>Custom</PresentationFormat>
  <Paragraphs>162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30</vt:i4>
      </vt:variant>
    </vt:vector>
  </HeadingPairs>
  <TitlesOfParts>
    <vt:vector size="49" baseType="lpstr">
      <vt:lpstr>맑은 고딕</vt:lpstr>
      <vt:lpstr>Arial</vt:lpstr>
      <vt:lpstr>Calibri</vt:lpstr>
      <vt:lpstr>Consolas</vt:lpstr>
      <vt:lpstr>Courier New</vt:lpstr>
      <vt:lpstr>Ebrima</vt:lpstr>
      <vt:lpstr>Helvetica Neue</vt:lpstr>
      <vt:lpstr>Samsung Sharp Sans</vt:lpstr>
      <vt:lpstr>Samsung Sharp Sans Bold</vt:lpstr>
      <vt:lpstr>SamsungOne 400</vt:lpstr>
      <vt:lpstr>SamsungOne 400C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Rose’s Story cont.</vt:lpstr>
      <vt:lpstr>Breast Cancer</vt:lpstr>
      <vt:lpstr>Project headlines  </vt:lpstr>
      <vt:lpstr>Design thinking </vt:lpstr>
      <vt:lpstr>Working on our data</vt:lpstr>
      <vt:lpstr>PowerPoint Presentation</vt:lpstr>
      <vt:lpstr>EDA: let's explore our data </vt:lpstr>
      <vt:lpstr>PowerPoint Presentation</vt:lpstr>
      <vt:lpstr>PowerPoint Presentation</vt:lpstr>
      <vt:lpstr>Using data analytics, we will get the answers..</vt:lpstr>
      <vt:lpstr>PowerPoint Presentation</vt:lpstr>
      <vt:lpstr>Well let's take a closer look at the shape of the patches and their distribution in each mammogram using Binary objective visualization for each tissue slice:</vt:lpstr>
      <vt:lpstr>thinking about applying some processing properties on the images, maybe it can give us better results</vt:lpstr>
      <vt:lpstr>Processed and Normal images test</vt:lpstr>
      <vt:lpstr>Applying model on preprocessed images, give results:</vt:lpstr>
      <vt:lpstr>Model design</vt:lpstr>
      <vt:lpstr>Model design </vt:lpstr>
      <vt:lpstr>Model design  </vt:lpstr>
      <vt:lpstr>Test</vt:lpstr>
      <vt:lpstr>Model Outputs and Outcomes  </vt:lpstr>
      <vt:lpstr>Save &amp;Loaded Model </vt:lpstr>
      <vt:lpstr>APIs &amp; Web</vt:lpstr>
      <vt:lpstr>APIs &amp; Web: </vt:lpstr>
      <vt:lpstr>APIs &amp; Web  </vt:lpstr>
      <vt:lpstr>Where is our code?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Python</dc:title>
  <dc:subject/>
  <dc:creator>Soon Yong Chang</dc:creator>
  <dc:description/>
  <cp:lastModifiedBy>Yasmin Osama Soliman</cp:lastModifiedBy>
  <cp:revision>2343</cp:revision>
  <dcterms:created xsi:type="dcterms:W3CDTF">2019-07-06T14:12:49Z</dcterms:created>
  <dcterms:modified xsi:type="dcterms:W3CDTF">2021-09-27T14:28:20Z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SCPROP">
    <vt:lpwstr>NSCCustomProperty</vt:lpwstr>
  </property>
  <property fmtid="{D5CDD505-2E9C-101B-9397-08002B2CF9AE}" pid="8" name="Notes">
    <vt:i4>28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37</vt:i4>
  </property>
</Properties>
</file>